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7" name="Google Shape;27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4" name="Google Shape;34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0" name="Google Shape;40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1" name="Google Shape;41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2" name="Google Shape;42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3" name="Google Shape;43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8" name="Google Shape;58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9" name="Google Shape;59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6" name="Google Shape;66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FVW-logo-2010-master-50mm.jpg" id="11" name="Google Shape;11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7743371" y="6407604"/>
            <a:ext cx="1244951" cy="313871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Relationship Id="rId4" Type="http://schemas.openxmlformats.org/officeDocument/2006/relationships/image" Target="../media/image1.jpg"/><Relationship Id="rId5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www.filmworkshop.com/film-academy/" TargetMode="External"/><Relationship Id="rId4" Type="http://schemas.openxmlformats.org/officeDocument/2006/relationships/image" Target="../media/image12.jpg"/><Relationship Id="rId5" Type="http://schemas.openxmlformats.org/officeDocument/2006/relationships/image" Target="../media/image1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idx="1" type="subTitle"/>
          </p:nvPr>
        </p:nvSpPr>
        <p:spPr>
          <a:xfrm>
            <a:off x="337725" y="2452291"/>
            <a:ext cx="8383497" cy="36437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t/>
            </a:r>
            <a:endParaRPr b="1" sz="2000">
              <a:solidFill>
                <a:schemeClr val="dk1"/>
              </a:solidFill>
            </a:endParaRPr>
          </a:p>
          <a:p>
            <a:pPr indent="0" lvl="1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US" sz="2400">
                <a:solidFill>
                  <a:schemeClr val="dk1"/>
                </a:solidFill>
              </a:rPr>
              <a:t>20 years experience delivering educational projects to young people</a:t>
            </a:r>
            <a:endParaRPr b="1" sz="2400">
              <a:solidFill>
                <a:schemeClr val="dk1"/>
              </a:solidFill>
            </a:endParaRPr>
          </a:p>
          <a:p>
            <a:pPr indent="0" lvl="1" marL="457200" rtl="0" algn="l">
              <a:spcBef>
                <a:spcPts val="10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US" sz="2400">
                <a:solidFill>
                  <a:schemeClr val="dk1"/>
                </a:solidFill>
              </a:rPr>
              <a:t>Delivered £3.8 Million worth of projects</a:t>
            </a:r>
            <a:endParaRPr b="1" sz="2400">
              <a:solidFill>
                <a:schemeClr val="dk1"/>
              </a:solidFill>
            </a:endParaRPr>
          </a:p>
          <a:p>
            <a:pPr indent="0" lvl="1" marL="457200" rtl="0" algn="l">
              <a:spcBef>
                <a:spcPts val="10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US" sz="2400">
                <a:solidFill>
                  <a:schemeClr val="dk1"/>
                </a:solidFill>
              </a:rPr>
              <a:t>Successful completion of 5 network and 4 residential Film academy projects</a:t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82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</p:txBody>
      </p:sp>
      <p:pic>
        <p:nvPicPr>
          <p:cNvPr descr="P2.jpg" id="86" name="Google Shape;8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053703"/>
            <a:ext cx="9144000" cy="5804297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 txBox="1"/>
          <p:nvPr>
            <p:ph type="ctrTitle"/>
          </p:nvPr>
        </p:nvSpPr>
        <p:spPr>
          <a:xfrm>
            <a:off x="422775" y="1813801"/>
            <a:ext cx="8298300" cy="26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</a:pPr>
            <a:r>
              <a:rPr b="1" lang="en-US" sz="6600">
                <a:latin typeface="Calibri"/>
                <a:ea typeface="Calibri"/>
                <a:cs typeface="Calibri"/>
                <a:sym typeface="Calibri"/>
              </a:rPr>
              <a:t>BFI - Film Academy</a:t>
            </a:r>
            <a:endParaRPr/>
          </a:p>
        </p:txBody>
      </p:sp>
      <p:pic>
        <p:nvPicPr>
          <p:cNvPr descr="FVW-logo-2010-master-50mm.jpg" id="88" name="Google Shape;88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43418" y="332372"/>
            <a:ext cx="3065498" cy="772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 title="BFI_FA_London_Black.png"/>
          <p:cNvPicPr preferRelativeResize="0"/>
          <p:nvPr/>
        </p:nvPicPr>
        <p:blipFill rotWithShape="1">
          <a:blip r:embed="rId5">
            <a:alphaModFix/>
          </a:blip>
          <a:srcRect b="0" l="21970" r="21970" t="0"/>
          <a:stretch/>
        </p:blipFill>
        <p:spPr>
          <a:xfrm>
            <a:off x="157488" y="0"/>
            <a:ext cx="2764221" cy="1555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/>
          <p:nvPr>
            <p:ph idx="1" type="subTitle"/>
          </p:nvPr>
        </p:nvSpPr>
        <p:spPr>
          <a:xfrm>
            <a:off x="791528" y="1359103"/>
            <a:ext cx="7007148" cy="47579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2000">
                <a:solidFill>
                  <a:schemeClr val="dk1"/>
                </a:solidFill>
              </a:rPr>
              <a:t>A free short course to develop your skills and employability.</a:t>
            </a:r>
            <a:endParaRPr sz="2000">
              <a:solidFill>
                <a:schemeClr val="dk1"/>
              </a:solidFill>
            </a:endParaRPr>
          </a:p>
          <a:p>
            <a:pPr indent="0" lvl="2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187325" lvl="1" marL="633413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</a:rPr>
              <a:t>Build your professional online portfolio.</a:t>
            </a:r>
            <a:endParaRPr sz="2000">
              <a:solidFill>
                <a:schemeClr val="dk1"/>
              </a:solidFill>
            </a:endParaRPr>
          </a:p>
          <a:p>
            <a:pPr indent="-187325" lvl="1" marL="633413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>
                <a:solidFill>
                  <a:schemeClr val="dk1"/>
                </a:solidFill>
              </a:rPr>
              <a:t>In a small group, make your own film.</a:t>
            </a:r>
            <a:endParaRPr sz="2000">
              <a:solidFill>
                <a:schemeClr val="dk1"/>
              </a:solidFill>
            </a:endParaRPr>
          </a:p>
          <a:p>
            <a:pPr indent="-187325" lvl="1" marL="633413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</a:rPr>
              <a:t>The tutors all work in the industry.</a:t>
            </a:r>
            <a:endParaRPr/>
          </a:p>
          <a:p>
            <a:pPr indent="-187325" lvl="1" marL="633413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</a:rPr>
              <a:t>U</a:t>
            </a:r>
            <a:r>
              <a:rPr lang="en-US" sz="2000">
                <a:solidFill>
                  <a:schemeClr val="dk1"/>
                </a:solidFill>
              </a:rPr>
              <a:t>nderstand the world of Film &amp; TV.</a:t>
            </a:r>
            <a:endParaRPr/>
          </a:p>
          <a:p>
            <a:pPr indent="-187325" lvl="1" marL="633413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</a:rPr>
              <a:t>Get i</a:t>
            </a:r>
            <a:r>
              <a:rPr lang="en-US" sz="2000">
                <a:solidFill>
                  <a:schemeClr val="dk1"/>
                </a:solidFill>
              </a:rPr>
              <a:t>ndustry training in specialist apps such as; Premiere, After Effects &amp; Final Cut Pro.</a:t>
            </a:r>
            <a:endParaRPr/>
          </a:p>
          <a:p>
            <a:pPr indent="-187325" lvl="1" marL="633413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</a:rPr>
              <a:t>Learn from high profile visiting speakers who will be sharing tips, trade secrets and how they got their jobs.</a:t>
            </a:r>
            <a:endParaRPr/>
          </a:p>
          <a:p>
            <a:pPr indent="-187325" lvl="1" marL="633413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</a:rPr>
              <a:t>£25 deposit (refunded after completion)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</a:pPr>
            <a:r>
              <a:t/>
            </a:r>
            <a:endParaRPr b="1" sz="1800">
              <a:solidFill>
                <a:schemeClr val="dk1"/>
              </a:solidFill>
            </a:endParaRPr>
          </a:p>
        </p:txBody>
      </p:sp>
      <p:sp>
        <p:nvSpPr>
          <p:cNvPr id="95" name="Google Shape;95;p14"/>
          <p:cNvSpPr txBox="1"/>
          <p:nvPr>
            <p:ph type="ctrTitle"/>
          </p:nvPr>
        </p:nvSpPr>
        <p:spPr>
          <a:xfrm>
            <a:off x="337725" y="179929"/>
            <a:ext cx="5745525" cy="10998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US" sz="4000">
                <a:latin typeface="Calibri"/>
                <a:ea typeface="Calibri"/>
                <a:cs typeface="Calibri"/>
                <a:sym typeface="Calibri"/>
              </a:rPr>
              <a:t>Overview</a:t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ritish arrows.png" id="100" name="Google Shape;10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57226" y="3413625"/>
            <a:ext cx="3053520" cy="1703069"/>
          </a:xfrm>
          <a:prstGeom prst="rect">
            <a:avLst/>
          </a:prstGeom>
          <a:noFill/>
          <a:ln>
            <a:noFill/>
          </a:ln>
          <a:effectLst>
            <a:reflection blurRad="0" dir="0" dist="0" endA="0" endPos="41000" kx="0" rotWithShape="0" algn="bl" stA="50000" stPos="0" sy="-100000" ky="0"/>
          </a:effectLst>
        </p:spPr>
      </p:pic>
      <p:sp>
        <p:nvSpPr>
          <p:cNvPr id="101" name="Google Shape;101;p15"/>
          <p:cNvSpPr txBox="1"/>
          <p:nvPr>
            <p:ph idx="1" type="subTitle"/>
          </p:nvPr>
        </p:nvSpPr>
        <p:spPr>
          <a:xfrm>
            <a:off x="791528" y="1359104"/>
            <a:ext cx="6492468" cy="14692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2000">
                <a:solidFill>
                  <a:schemeClr val="dk1"/>
                </a:solidFill>
              </a:rPr>
              <a:t>Blink and Blinkink</a:t>
            </a:r>
            <a:endParaRPr b="1" sz="2000">
              <a:solidFill>
                <a:schemeClr val="dk1"/>
              </a:solidFill>
            </a:endParaRPr>
          </a:p>
          <a:p>
            <a:pPr indent="-187325" lvl="1" marL="633413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</a:rPr>
              <a:t>World leaders in making adverts</a:t>
            </a:r>
            <a:endParaRPr/>
          </a:p>
          <a:p>
            <a:pPr indent="-187325" lvl="1" marL="633413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</a:rPr>
              <a:t>Work with international brand names</a:t>
            </a:r>
            <a:endParaRPr/>
          </a:p>
          <a:p>
            <a:pPr indent="-187325" lvl="1" marL="633413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</a:rPr>
              <a:t>Helped develop the programme, and will provide visiting speaker and professional guidance to students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</a:pPr>
            <a:r>
              <a:t/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</a:pPr>
            <a:r>
              <a:t/>
            </a:r>
            <a:endParaRPr b="1" sz="1800">
              <a:solidFill>
                <a:schemeClr val="dk1"/>
              </a:solidFill>
            </a:endParaRPr>
          </a:p>
        </p:txBody>
      </p:sp>
      <p:sp>
        <p:nvSpPr>
          <p:cNvPr id="102" name="Google Shape;102;p15"/>
          <p:cNvSpPr txBox="1"/>
          <p:nvPr>
            <p:ph type="ctrTitle"/>
          </p:nvPr>
        </p:nvSpPr>
        <p:spPr>
          <a:xfrm>
            <a:off x="337725" y="179929"/>
            <a:ext cx="5745525" cy="10998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US" sz="4000">
                <a:latin typeface="Calibri"/>
                <a:ea typeface="Calibri"/>
                <a:cs typeface="Calibri"/>
                <a:sym typeface="Calibri"/>
              </a:rPr>
              <a:t>Partner</a:t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ug me.png" id="103" name="Google Shape;10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9251" y="3413625"/>
            <a:ext cx="2960385" cy="1666587"/>
          </a:xfrm>
          <a:prstGeom prst="rect">
            <a:avLst/>
          </a:prstGeom>
          <a:noFill/>
          <a:ln>
            <a:noFill/>
          </a:ln>
          <a:effectLst>
            <a:reflection blurRad="0" dir="0" dist="0" endA="0" endPos="41000" kx="0" rotWithShape="0" algn="bl" stA="50000" stPos="0" sy="-100000" ky="0"/>
          </a:effectLst>
        </p:spPr>
      </p:pic>
      <p:pic>
        <p:nvPicPr>
          <p:cNvPr descr="Cannes lion.png" id="104" name="Google Shape;104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31240" y="3839623"/>
            <a:ext cx="2960734" cy="1652163"/>
          </a:xfrm>
          <a:prstGeom prst="rect">
            <a:avLst/>
          </a:prstGeom>
          <a:noFill/>
          <a:ln>
            <a:noFill/>
          </a:ln>
          <a:effectLst>
            <a:reflection blurRad="0" dir="0" dist="0" endA="0" endPos="37000" kx="0" rotWithShape="0" algn="bl" stA="50000" stPos="0" sy="-100000" ky="0"/>
          </a:effectLst>
        </p:spPr>
      </p:pic>
      <p:pic>
        <p:nvPicPr>
          <p:cNvPr descr="Blink.png" id="105" name="Google Shape;105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978572" y="-102977"/>
            <a:ext cx="2857209" cy="2288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/>
          <p:cNvSpPr txBox="1"/>
          <p:nvPr>
            <p:ph idx="1" type="subTitle"/>
          </p:nvPr>
        </p:nvSpPr>
        <p:spPr>
          <a:xfrm>
            <a:off x="949183" y="1433669"/>
            <a:ext cx="6765410" cy="39906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87325" lvl="1" marL="633413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1" lang="en-US" sz="2000">
                <a:solidFill>
                  <a:schemeClr val="dk1"/>
                </a:solidFill>
              </a:rPr>
              <a:t>Deadline</a:t>
            </a:r>
            <a:r>
              <a:rPr lang="en-US" sz="2000">
                <a:solidFill>
                  <a:schemeClr val="dk1"/>
                </a:solidFill>
              </a:rPr>
              <a:t> for applications - Friday 22nd Jan 2027, 17:00</a:t>
            </a:r>
            <a:endParaRPr/>
          </a:p>
          <a:p>
            <a:pPr indent="-187325" lvl="1" marL="633413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1" lang="en-US" sz="2000">
                <a:solidFill>
                  <a:schemeClr val="dk1"/>
                </a:solidFill>
              </a:rPr>
              <a:t>Online intro session </a:t>
            </a:r>
            <a:r>
              <a:rPr lang="en-US" sz="2000">
                <a:solidFill>
                  <a:schemeClr val="dk1"/>
                </a:solidFill>
              </a:rPr>
              <a:t> – Thurs eve 4/2/27</a:t>
            </a:r>
            <a:endParaRPr/>
          </a:p>
          <a:p>
            <a:pPr indent="-187325" lvl="1" marL="633413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1" lang="en-US" sz="2000">
                <a:solidFill>
                  <a:schemeClr val="dk1"/>
                </a:solidFill>
              </a:rPr>
              <a:t>Academy</a:t>
            </a:r>
            <a:r>
              <a:rPr lang="en-US" sz="2000">
                <a:solidFill>
                  <a:schemeClr val="dk1"/>
                </a:solidFill>
              </a:rPr>
              <a:t> - Monday to Friday during the Autumn half term (Monday 15/2/27 to Friday 19/2/27).</a:t>
            </a:r>
            <a:endParaRPr sz="2000">
              <a:solidFill>
                <a:schemeClr val="dk1"/>
              </a:solidFill>
            </a:endParaRPr>
          </a:p>
          <a:p>
            <a:pPr indent="-187325" lvl="1" marL="633413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b="1" lang="en-US" sz="2000">
                <a:solidFill>
                  <a:schemeClr val="dk1"/>
                </a:solidFill>
              </a:rPr>
              <a:t>Next steps day</a:t>
            </a:r>
            <a:r>
              <a:rPr lang="en-US" sz="2000">
                <a:solidFill>
                  <a:schemeClr val="dk1"/>
                </a:solidFill>
              </a:rPr>
              <a:t> - Sat 27/2/27</a:t>
            </a:r>
            <a:endParaRPr sz="2000">
              <a:solidFill>
                <a:schemeClr val="dk1"/>
              </a:solidFill>
            </a:endParaRPr>
          </a:p>
          <a:p>
            <a:pPr indent="-187325" lvl="1" marL="633413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1" lang="en-US" sz="2000">
                <a:solidFill>
                  <a:schemeClr val="dk1"/>
                </a:solidFill>
              </a:rPr>
              <a:t>Screening</a:t>
            </a:r>
            <a:r>
              <a:rPr lang="en-US" sz="2000">
                <a:solidFill>
                  <a:schemeClr val="dk1"/>
                </a:solidFill>
              </a:rPr>
              <a:t>  - at NFT1 @ BFI Southbank</a:t>
            </a:r>
            <a:endParaRPr/>
          </a:p>
          <a:p>
            <a:pPr indent="-187325" lvl="1" marL="633413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1" lang="en-US" sz="2000">
                <a:solidFill>
                  <a:schemeClr val="dk1"/>
                </a:solidFill>
              </a:rPr>
              <a:t>Times</a:t>
            </a:r>
            <a:r>
              <a:rPr lang="en-US" sz="2000">
                <a:solidFill>
                  <a:schemeClr val="dk1"/>
                </a:solidFill>
              </a:rPr>
              <a:t> - 10:00 to 17:00</a:t>
            </a:r>
            <a:endParaRPr/>
          </a:p>
          <a:p>
            <a:pPr indent="-187325" lvl="1" marL="633413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1" lang="en-US" sz="2000">
                <a:solidFill>
                  <a:schemeClr val="dk1"/>
                </a:solidFill>
              </a:rPr>
              <a:t>Where</a:t>
            </a:r>
            <a:r>
              <a:rPr lang="en-US" sz="2000">
                <a:solidFill>
                  <a:schemeClr val="dk1"/>
                </a:solidFill>
              </a:rPr>
              <a:t> – </a:t>
            </a:r>
            <a:r>
              <a:rPr lang="en-US" sz="2000">
                <a:solidFill>
                  <a:schemeClr val="dk1"/>
                </a:solidFill>
              </a:rPr>
              <a:t>Croydon venue TBC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</a:pPr>
            <a:r>
              <a:t/>
            </a:r>
            <a:endParaRPr b="1" sz="1800">
              <a:solidFill>
                <a:schemeClr val="dk1"/>
              </a:solidFill>
            </a:endParaRPr>
          </a:p>
        </p:txBody>
      </p:sp>
      <p:sp>
        <p:nvSpPr>
          <p:cNvPr id="111" name="Google Shape;111;p16"/>
          <p:cNvSpPr txBox="1"/>
          <p:nvPr>
            <p:ph type="ctrTitle"/>
          </p:nvPr>
        </p:nvSpPr>
        <p:spPr>
          <a:xfrm>
            <a:off x="337725" y="179929"/>
            <a:ext cx="5745525" cy="10998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US" sz="4000">
                <a:latin typeface="Calibri"/>
                <a:ea typeface="Calibri"/>
                <a:cs typeface="Calibri"/>
                <a:sym typeface="Calibri"/>
              </a:rPr>
              <a:t>When &amp; Where</a:t>
            </a:r>
            <a:endParaRPr b="1" sz="3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 txBox="1"/>
          <p:nvPr>
            <p:ph type="ctrTitle"/>
          </p:nvPr>
        </p:nvSpPr>
        <p:spPr>
          <a:xfrm>
            <a:off x="337726" y="286575"/>
            <a:ext cx="7772400" cy="6829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en-US" sz="3600">
                <a:latin typeface="Calibri"/>
                <a:ea typeface="Calibri"/>
                <a:cs typeface="Calibri"/>
                <a:sym typeface="Calibri"/>
              </a:rPr>
              <a:t>Apply and more info</a:t>
            </a:r>
            <a:endParaRPr/>
          </a:p>
        </p:txBody>
      </p:sp>
      <p:sp>
        <p:nvSpPr>
          <p:cNvPr id="117" name="Google Shape;117;p17"/>
          <p:cNvSpPr txBox="1"/>
          <p:nvPr>
            <p:ph idx="1" type="subTitle"/>
          </p:nvPr>
        </p:nvSpPr>
        <p:spPr>
          <a:xfrm>
            <a:off x="749055" y="1056754"/>
            <a:ext cx="7646071" cy="22686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2000">
                <a:solidFill>
                  <a:schemeClr val="dk1"/>
                </a:solidFill>
              </a:rPr>
              <a:t>Go to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u="sng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https://www.filmworkshop.com/film-academy/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2000">
                <a:solidFill>
                  <a:schemeClr val="dk1"/>
                </a:solidFill>
              </a:rPr>
              <a:t>For help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>
                <a:solidFill>
                  <a:schemeClr val="dk1"/>
                </a:solidFill>
              </a:rPr>
              <a:t>booking@filmworkshop.com or call  0207 607 8660 </a:t>
            </a:r>
            <a:endParaRPr/>
          </a:p>
        </p:txBody>
      </p:sp>
      <p:pic>
        <p:nvPicPr>
          <p:cNvPr id="118" name="Google Shape;118;p17" title="prod 4.jp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16975" y="3250200"/>
            <a:ext cx="3990149" cy="2992627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119" name="Google Shape;119;p17" title="BFI pub1.jpg"/>
          <p:cNvPicPr preferRelativeResize="0"/>
          <p:nvPr/>
        </p:nvPicPr>
        <p:blipFill rotWithShape="1">
          <a:blip r:embed="rId5">
            <a:alphaModFix/>
          </a:blip>
          <a:srcRect b="0" l="12503" r="12495" t="0"/>
          <a:stretch/>
        </p:blipFill>
        <p:spPr>
          <a:xfrm>
            <a:off x="293836" y="3250200"/>
            <a:ext cx="3990149" cy="2992626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ll copy.jpg" id="124" name="Google Shape;12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8"/>
          <p:cNvSpPr txBox="1"/>
          <p:nvPr>
            <p:ph type="ctrTitle"/>
          </p:nvPr>
        </p:nvSpPr>
        <p:spPr>
          <a:xfrm>
            <a:off x="337725" y="112064"/>
            <a:ext cx="5551223" cy="12198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en-US" sz="3600">
                <a:latin typeface="Calibri"/>
                <a:ea typeface="Calibri"/>
                <a:cs typeface="Calibri"/>
                <a:sym typeface="Calibri"/>
              </a:rPr>
              <a:t>BFI Film Academy</a:t>
            </a:r>
            <a:br>
              <a:rPr b="1" lang="en-US" sz="3600">
                <a:latin typeface="Calibri"/>
                <a:ea typeface="Calibri"/>
                <a:cs typeface="Calibri"/>
                <a:sym typeface="Calibri"/>
              </a:rPr>
            </a:br>
            <a:r>
              <a:rPr b="1" lang="en-US" sz="3600"/>
              <a:t>London</a:t>
            </a:r>
            <a:endParaRPr/>
          </a:p>
        </p:txBody>
      </p:sp>
      <p:pic>
        <p:nvPicPr>
          <p:cNvPr descr="logo2.png" id="126" name="Google Shape;126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72055" y="195371"/>
            <a:ext cx="4482009" cy="11365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